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15"/>
  </p:notesMasterIdLst>
  <p:sldIdLst>
    <p:sldId id="256" r:id="rId2"/>
    <p:sldId id="257" r:id="rId3"/>
    <p:sldId id="258" r:id="rId4"/>
    <p:sldId id="259" r:id="rId5"/>
    <p:sldId id="260" r:id="rId6"/>
    <p:sldId id="261" r:id="rId7"/>
    <p:sldId id="264" r:id="rId8"/>
    <p:sldId id="265" r:id="rId9"/>
    <p:sldId id="266" r:id="rId10"/>
    <p:sldId id="267" r:id="rId11"/>
    <p:sldId id="268" r:id="rId12"/>
    <p:sldId id="262" r:id="rId13"/>
    <p:sldId id="263" r:id="rId14"/>
  </p:sldIdLst>
  <p:sldSz cx="9144000" cy="6858000" type="screen4x3"/>
  <p:notesSz cx="6797675" cy="99282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BFFB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81345" autoAdjust="0"/>
  </p:normalViewPr>
  <p:slideViewPr>
    <p:cSldViewPr>
      <p:cViewPr varScale="1">
        <p:scale>
          <a:sx n="55" d="100"/>
          <a:sy n="55" d="100"/>
        </p:scale>
        <p:origin x="-852" y="-96"/>
      </p:cViewPr>
      <p:guideLst>
        <p:guide orient="horz" pos="2160"/>
        <p:guide pos="2880"/>
      </p:guideLst>
    </p:cSldViewPr>
  </p:slideViewPr>
  <p:outlineViewPr>
    <p:cViewPr>
      <p:scale>
        <a:sx n="33" d="100"/>
        <a:sy n="33" d="100"/>
      </p:scale>
      <p:origin x="0" y="2112"/>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vl1pPr>
          </a:lstStyle>
          <a:p>
            <a:endParaRPr lang="en-NZ"/>
          </a:p>
        </p:txBody>
      </p:sp>
      <p:sp>
        <p:nvSpPr>
          <p:cNvPr id="3" name="Date Placeholder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vl1pPr>
          </a:lstStyle>
          <a:p>
            <a:fld id="{8522EE2E-2FFF-42E2-9383-17C699A51968}" type="datetimeFigureOut">
              <a:rPr lang="en-US" smtClean="0"/>
              <a:pPr/>
              <a:t>3/10/2009</a:t>
            </a:fld>
            <a:endParaRPr lang="en-NZ"/>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NZ"/>
          </a:p>
        </p:txBody>
      </p:sp>
      <p:sp>
        <p:nvSpPr>
          <p:cNvPr id="5" name="Notes Placeholder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6" name="Footer Placeholder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vl1pPr>
          </a:lstStyle>
          <a:p>
            <a:endParaRPr lang="en-NZ"/>
          </a:p>
        </p:txBody>
      </p:sp>
      <p:sp>
        <p:nvSpPr>
          <p:cNvPr id="7" name="Slide Number Placeholder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vl1pPr>
          </a:lstStyle>
          <a:p>
            <a:fld id="{00A577CE-6DC9-4DCE-B8A4-8FC82AB20F7C}" type="slidenum">
              <a:rPr lang="en-NZ" smtClean="0"/>
              <a:pPr/>
              <a:t>‹#›</a:t>
            </a:fld>
            <a:endParaRPr lang="en-N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smtClean="0"/>
              <a:t>Stop  video at 3.40 </a:t>
            </a:r>
            <a:r>
              <a:rPr lang="en-NZ" dirty="0" smtClean="0"/>
              <a:t>secs</a:t>
            </a:r>
            <a:endParaRPr lang="en-NZ" dirty="0"/>
          </a:p>
        </p:txBody>
      </p:sp>
      <p:sp>
        <p:nvSpPr>
          <p:cNvPr id="4" name="Slide Number Placeholder 3"/>
          <p:cNvSpPr>
            <a:spLocks noGrp="1"/>
          </p:cNvSpPr>
          <p:nvPr>
            <p:ph type="sldNum" sz="quarter" idx="10"/>
          </p:nvPr>
        </p:nvSpPr>
        <p:spPr/>
        <p:txBody>
          <a:bodyPr/>
          <a:lstStyle/>
          <a:p>
            <a:fld id="{00A577CE-6DC9-4DCE-B8A4-8FC82AB20F7C}" type="slidenum">
              <a:rPr lang="en-NZ" smtClean="0"/>
              <a:pPr/>
              <a:t>4</a:t>
            </a:fld>
            <a:endParaRPr lang="en-NZ"/>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Government</a:t>
            </a:r>
            <a:r>
              <a:rPr lang="en-NZ" baseline="0" dirty="0" smtClean="0"/>
              <a:t> initiatives: One of the outcomes of this strategy is aimed at creating a healthy environment. The two main components are reducing carbon emissions and sustainable resource use.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Buy ink jet printers, not laser printers. These use 80 to 90 percent less energy than laser printers and print quality can be excellent.</a:t>
            </a:r>
            <a:endParaRPr lang="en-NZ" sz="120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Flat panel monitors use about half of the electricity of a cathode-ray tube (CRT) display. </a:t>
            </a:r>
            <a:endParaRPr lang="en-NZ" sz="1200" kern="1200" dirty="0" smtClean="0">
              <a:solidFill>
                <a:schemeClr val="tx1"/>
              </a:solidFill>
              <a:latin typeface="+mn-lt"/>
              <a:ea typeface="+mn-ea"/>
              <a:cs typeface="+mn-cs"/>
            </a:endParaRPr>
          </a:p>
          <a:p>
            <a:endParaRPr lang="en-NZ" dirty="0"/>
          </a:p>
        </p:txBody>
      </p:sp>
      <p:sp>
        <p:nvSpPr>
          <p:cNvPr id="4" name="Slide Number Placeholder 3"/>
          <p:cNvSpPr>
            <a:spLocks noGrp="1"/>
          </p:cNvSpPr>
          <p:nvPr>
            <p:ph type="sldNum" sz="quarter" idx="10"/>
          </p:nvPr>
        </p:nvSpPr>
        <p:spPr/>
        <p:txBody>
          <a:bodyPr/>
          <a:lstStyle/>
          <a:p>
            <a:fld id="{00A577CE-6DC9-4DCE-B8A4-8FC82AB20F7C}" type="slidenum">
              <a:rPr lang="en-NZ" smtClean="0"/>
              <a:pPr/>
              <a:t>5</a:t>
            </a:fld>
            <a:endParaRPr lang="en-NZ"/>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Give out quiz.</a:t>
            </a:r>
            <a:r>
              <a:rPr lang="en-NZ" baseline="0" dirty="0" smtClean="0"/>
              <a:t> </a:t>
            </a:r>
            <a:r>
              <a:rPr lang="en-NZ" dirty="0" smtClean="0"/>
              <a:t>Should only take about 5 mins to do. Mark with answer sheet. Answers have points. Give out prizes to those who got the most points. The test is out of 100.</a:t>
            </a:r>
            <a:endParaRPr lang="en-NZ" dirty="0"/>
          </a:p>
        </p:txBody>
      </p:sp>
      <p:sp>
        <p:nvSpPr>
          <p:cNvPr id="4" name="Slide Number Placeholder 3"/>
          <p:cNvSpPr>
            <a:spLocks noGrp="1"/>
          </p:cNvSpPr>
          <p:nvPr>
            <p:ph type="sldNum" sz="quarter" idx="10"/>
          </p:nvPr>
        </p:nvSpPr>
        <p:spPr/>
        <p:txBody>
          <a:bodyPr/>
          <a:lstStyle/>
          <a:p>
            <a:fld id="{00A577CE-6DC9-4DCE-B8A4-8FC82AB20F7C}" type="slidenum">
              <a:rPr lang="en-NZ" smtClean="0"/>
              <a:pPr/>
              <a:t>6</a:t>
            </a:fld>
            <a:endParaRPr lang="en-NZ"/>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dirty="0" smtClean="0">
                <a:solidFill>
                  <a:schemeClr val="tx1"/>
                </a:solidFill>
                <a:latin typeface="+mn-lt"/>
                <a:ea typeface="+mn-ea"/>
                <a:cs typeface="+mn-cs"/>
              </a:rPr>
              <a:t>There are sheets to show how to change the backgrounds for Word and your desktop.</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Conducting a web search with Google, Yahoo! Search, Live Search or any other search engine uses energy. Not the energy that you expend pressing the buttons on your keyboard, but the energy that is needed to run both your computer and the search engine's servers. While each search only uses a relatively small amount of energy, the combined effect of millions of people conducting multiple searches each day is substantial. I don't know how much energy Google's network of computers actually uses, but you can safely assume that their monthly electricity bill comes to more than the cost of an average house. And, of course, generating all that energy results in the production of a large amount of C02 which, as pretty much </a:t>
            </a:r>
            <a:r>
              <a:rPr lang="en-US" sz="1200" kern="1200" dirty="0" err="1" smtClean="0">
                <a:solidFill>
                  <a:schemeClr val="tx1"/>
                </a:solidFill>
                <a:latin typeface="+mn-lt"/>
                <a:ea typeface="+mn-ea"/>
                <a:cs typeface="+mn-cs"/>
              </a:rPr>
              <a:t>eveyrbody</a:t>
            </a:r>
            <a:r>
              <a:rPr lang="en-US" sz="1200" kern="1200" dirty="0" smtClean="0">
                <a:solidFill>
                  <a:schemeClr val="tx1"/>
                </a:solidFill>
                <a:latin typeface="+mn-lt"/>
                <a:ea typeface="+mn-ea"/>
                <a:cs typeface="+mn-cs"/>
              </a:rPr>
              <a:t> knows, is a bad thing for the environment.</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 Like Google, EcoSearch.org has an uncluttered, minimalist interface that makes it exceptionally easy to use. Furthermore, as </a:t>
            </a:r>
            <a:r>
              <a:rPr lang="en-US" sz="1200" kern="1200" dirty="0" err="1" smtClean="0">
                <a:solidFill>
                  <a:schemeClr val="tx1"/>
                </a:solidFill>
                <a:latin typeface="+mn-lt"/>
                <a:ea typeface="+mn-ea"/>
                <a:cs typeface="+mn-cs"/>
              </a:rPr>
              <a:t>EcoSearchorg</a:t>
            </a:r>
            <a:r>
              <a:rPr lang="en-US" sz="1200" kern="1200" dirty="0" smtClean="0">
                <a:solidFill>
                  <a:schemeClr val="tx1"/>
                </a:solidFill>
                <a:latin typeface="+mn-lt"/>
                <a:ea typeface="+mn-ea"/>
                <a:cs typeface="+mn-cs"/>
              </a:rPr>
              <a:t> is powered by Google, you'll get the exact same results that you would from a Google search.</a:t>
            </a:r>
            <a:endParaRPr lang="en-NZ"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Here's how it works. Google shares a portion of its advertising revenue with partner companies, of which EcoSearch.org is one. EcoSearch.org, which is a non-profit, then donates 100% of its profits to charities which help the environment. To date, EcoSearch.org has donated money to Sierra Club, </a:t>
            </a:r>
            <a:r>
              <a:rPr lang="en-US" sz="1200" kern="1200" dirty="0" err="1" smtClean="0">
                <a:solidFill>
                  <a:schemeClr val="tx1"/>
                </a:solidFill>
                <a:latin typeface="+mn-lt"/>
                <a:ea typeface="+mn-ea"/>
                <a:cs typeface="+mn-cs"/>
              </a:rPr>
              <a:t>TreePeople</a:t>
            </a:r>
            <a:r>
              <a:rPr lang="en-US" sz="1200" kern="1200" dirty="0" smtClean="0">
                <a:solidFill>
                  <a:schemeClr val="tx1"/>
                </a:solidFill>
                <a:latin typeface="+mn-lt"/>
                <a:ea typeface="+mn-ea"/>
                <a:cs typeface="+mn-cs"/>
              </a:rPr>
              <a:t>, National Resource Defense Council, Heal the Bay, Rainforest Alliance, Healthy Child, Healthy World and the </a:t>
            </a:r>
            <a:r>
              <a:rPr lang="en-US" sz="1200" kern="1200" dirty="0" err="1" smtClean="0">
                <a:solidFill>
                  <a:schemeClr val="tx1"/>
                </a:solidFill>
                <a:latin typeface="+mn-lt"/>
                <a:ea typeface="+mn-ea"/>
                <a:cs typeface="+mn-cs"/>
              </a:rPr>
              <a:t>Remedee</a:t>
            </a:r>
            <a:r>
              <a:rPr lang="en-US" sz="1200" kern="1200" dirty="0" smtClean="0">
                <a:solidFill>
                  <a:schemeClr val="tx1"/>
                </a:solidFill>
                <a:latin typeface="+mn-lt"/>
                <a:ea typeface="+mn-ea"/>
                <a:cs typeface="+mn-cs"/>
              </a:rPr>
              <a:t> Foundation and are open to suggestions to as to other worthwhile causes that they could be supporting.</a:t>
            </a:r>
            <a:endParaRPr lang="en-NZ"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EcoSearch.org doesn't have some of the features that you'll find in Google - for example, there is no dedicated image, maps, news or video search - but, except for that, EcoSearch.org and Google offer an almost identical experience.</a:t>
            </a:r>
          </a:p>
          <a:p>
            <a:endParaRPr lang="en-US" sz="1200"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Turn it off! Your display screen is the biggest power consuming device, especially if it’s one of the older CRT monitors. </a:t>
            </a:r>
            <a:endParaRPr lang="en-NZ" sz="1200" kern="120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00A577CE-6DC9-4DCE-B8A4-8FC82AB20F7C}" type="slidenum">
              <a:rPr lang="en-NZ" smtClean="0"/>
              <a:pPr/>
              <a:t>7</a:t>
            </a:fld>
            <a:endParaRPr lang="en-NZ"/>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err="1" smtClean="0"/>
              <a:t>eDay</a:t>
            </a:r>
            <a:r>
              <a:rPr lang="en-US" dirty="0" smtClean="0"/>
              <a:t> was created in response to a growing concern about the volume of e-waste being dumped in landfills around the country with a potentially toxic effect on the environment. </a:t>
            </a:r>
            <a:endParaRPr lang="en-NZ" dirty="0" smtClean="0"/>
          </a:p>
          <a:p>
            <a:r>
              <a:rPr lang="en-US" dirty="0" smtClean="0"/>
              <a:t>The event was launched in Wellington in 2006 with an extremely successful pilot sponsored by Dell. Fifty-four </a:t>
            </a:r>
            <a:r>
              <a:rPr lang="en-US" dirty="0" err="1" smtClean="0"/>
              <a:t>tonnes</a:t>
            </a:r>
            <a:r>
              <a:rPr lang="en-US" dirty="0" smtClean="0"/>
              <a:t> of unused computer hardware were collected in one day. In 2007, </a:t>
            </a:r>
            <a:r>
              <a:rPr lang="en-US" dirty="0" err="1" smtClean="0"/>
              <a:t>eDay</a:t>
            </a:r>
            <a:r>
              <a:rPr lang="en-US" dirty="0" smtClean="0"/>
              <a:t> was extended to 12 locations throughout New Zealand where a total of 6,900 cars dropped off 415 </a:t>
            </a:r>
            <a:r>
              <a:rPr lang="en-US" dirty="0" err="1" smtClean="0"/>
              <a:t>tonnes</a:t>
            </a:r>
            <a:r>
              <a:rPr lang="en-US" dirty="0" smtClean="0"/>
              <a:t> of e-waste. This included more than 26,000 computer items including monitors, CPUs and printers. </a:t>
            </a:r>
          </a:p>
          <a:p>
            <a:r>
              <a:rPr lang="en-US" sz="1200" b="1" kern="1200" dirty="0" smtClean="0">
                <a:solidFill>
                  <a:schemeClr val="tx1"/>
                </a:solidFill>
                <a:latin typeface="+mn-lt"/>
                <a:ea typeface="+mn-ea"/>
                <a:cs typeface="+mn-cs"/>
              </a:rPr>
              <a:t>What happens to e-waste after </a:t>
            </a:r>
            <a:r>
              <a:rPr lang="en-US" sz="1200" b="1" kern="1200" dirty="0" err="1" smtClean="0">
                <a:solidFill>
                  <a:schemeClr val="tx1"/>
                </a:solidFill>
                <a:latin typeface="+mn-lt"/>
                <a:ea typeface="+mn-ea"/>
                <a:cs typeface="+mn-cs"/>
              </a:rPr>
              <a:t>eDay</a:t>
            </a:r>
            <a:r>
              <a:rPr lang="en-US" sz="1200" b="1" kern="1200" dirty="0" smtClean="0">
                <a:solidFill>
                  <a:schemeClr val="tx1"/>
                </a:solidFill>
                <a:latin typeface="+mn-lt"/>
                <a:ea typeface="+mn-ea"/>
                <a:cs typeface="+mn-cs"/>
              </a:rPr>
              <a:t>?</a:t>
            </a:r>
            <a:endParaRPr lang="en-NZ"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All equipment will be sorted at the drop-off site on </a:t>
            </a:r>
            <a:r>
              <a:rPr lang="en-US" sz="1200" kern="1200" dirty="0" err="1" smtClean="0">
                <a:solidFill>
                  <a:schemeClr val="tx1"/>
                </a:solidFill>
                <a:latin typeface="+mn-lt"/>
                <a:ea typeface="+mn-ea"/>
                <a:cs typeface="+mn-cs"/>
              </a:rPr>
              <a:t>eDay</a:t>
            </a:r>
            <a:r>
              <a:rPr lang="en-US" sz="1200" kern="1200" dirty="0" smtClean="0">
                <a:solidFill>
                  <a:schemeClr val="tx1"/>
                </a:solidFill>
                <a:latin typeface="+mn-lt"/>
                <a:ea typeface="+mn-ea"/>
                <a:cs typeface="+mn-cs"/>
              </a:rPr>
              <a:t> before being transported to recycling plants within New Zealand or overseas. All equipment dropped off at an </a:t>
            </a:r>
            <a:r>
              <a:rPr lang="en-US" sz="1200" kern="1200" dirty="0" err="1" smtClean="0">
                <a:solidFill>
                  <a:schemeClr val="tx1"/>
                </a:solidFill>
                <a:latin typeface="+mn-lt"/>
                <a:ea typeface="+mn-ea"/>
                <a:cs typeface="+mn-cs"/>
              </a:rPr>
              <a:t>eDay</a:t>
            </a:r>
            <a:r>
              <a:rPr lang="en-US" sz="1200" kern="1200" dirty="0" smtClean="0">
                <a:solidFill>
                  <a:schemeClr val="tx1"/>
                </a:solidFill>
                <a:latin typeface="+mn-lt"/>
                <a:ea typeface="+mn-ea"/>
                <a:cs typeface="+mn-cs"/>
              </a:rPr>
              <a:t> site will be recycled by accredited recyclers using accepted international practices to ensure the safety of workers and </a:t>
            </a:r>
            <a:r>
              <a:rPr lang="en-US" sz="1200" kern="1200" dirty="0" err="1" smtClean="0">
                <a:solidFill>
                  <a:schemeClr val="tx1"/>
                </a:solidFill>
                <a:latin typeface="+mn-lt"/>
                <a:ea typeface="+mn-ea"/>
                <a:cs typeface="+mn-cs"/>
              </a:rPr>
              <a:t>maximise</a:t>
            </a:r>
            <a:r>
              <a:rPr lang="en-US" sz="1200" kern="1200" dirty="0" smtClean="0">
                <a:solidFill>
                  <a:schemeClr val="tx1"/>
                </a:solidFill>
                <a:latin typeface="+mn-lt"/>
                <a:ea typeface="+mn-ea"/>
                <a:cs typeface="+mn-cs"/>
              </a:rPr>
              <a:t> the recovery of materials. Recyclers have advised that over 95% of the materials in a computer can be recovered and re-used. </a:t>
            </a:r>
            <a:endParaRPr lang="en-NZ" sz="1200" kern="1200" dirty="0" smtClean="0">
              <a:solidFill>
                <a:schemeClr val="tx1"/>
              </a:solidFill>
              <a:latin typeface="+mn-lt"/>
              <a:ea typeface="+mn-ea"/>
              <a:cs typeface="+mn-cs"/>
            </a:endParaRPr>
          </a:p>
          <a:p>
            <a:r>
              <a:rPr lang="en-US" sz="1200" b="1" kern="1200" dirty="0" smtClean="0">
                <a:solidFill>
                  <a:schemeClr val="tx1"/>
                </a:solidFill>
                <a:latin typeface="+mn-lt"/>
                <a:ea typeface="+mn-ea"/>
                <a:cs typeface="+mn-cs"/>
              </a:rPr>
              <a:t>How do you know if these companies will safely recycle the e-waste?</a:t>
            </a:r>
            <a:endParaRPr lang="en-NZ" sz="1200" b="1" kern="1200" dirty="0" smtClean="0">
              <a:solidFill>
                <a:schemeClr val="tx1"/>
              </a:solidFill>
              <a:latin typeface="+mn-lt"/>
              <a:ea typeface="+mn-ea"/>
              <a:cs typeface="+mn-cs"/>
            </a:endParaRPr>
          </a:p>
          <a:p>
            <a:r>
              <a:rPr lang="en-US" sz="1200" kern="1200" dirty="0" smtClean="0">
                <a:solidFill>
                  <a:schemeClr val="tx1"/>
                </a:solidFill>
                <a:latin typeface="+mn-lt"/>
                <a:ea typeface="+mn-ea"/>
                <a:cs typeface="+mn-cs"/>
              </a:rPr>
              <a:t>All equipment will be exported under a Basel Permit already secured by SMT Limited, the New Zealand partner for DBI Tech Ltd in South Korea.</a:t>
            </a:r>
            <a:endParaRPr lang="en-NZ" sz="1200" kern="1200" dirty="0" smtClean="0">
              <a:solidFill>
                <a:schemeClr val="tx1"/>
              </a:solidFill>
              <a:latin typeface="+mn-lt"/>
              <a:ea typeface="+mn-ea"/>
              <a:cs typeface="+mn-cs"/>
            </a:endParaRPr>
          </a:p>
          <a:p>
            <a:endParaRPr lang="en-US" dirty="0" smtClean="0"/>
          </a:p>
          <a:p>
            <a:endParaRPr lang="en-US" dirty="0" smtClean="0"/>
          </a:p>
          <a:p>
            <a:r>
              <a:rPr lang="en-US" sz="1200" b="1" kern="1200" dirty="0" smtClean="0">
                <a:solidFill>
                  <a:schemeClr val="tx1"/>
                </a:solidFill>
                <a:latin typeface="+mn-lt"/>
                <a:ea typeface="+mn-ea"/>
                <a:cs typeface="+mn-cs"/>
              </a:rPr>
              <a:t>The aims of </a:t>
            </a:r>
            <a:r>
              <a:rPr lang="en-US" sz="1200" b="1" kern="1200" dirty="0" err="1" smtClean="0">
                <a:solidFill>
                  <a:schemeClr val="tx1"/>
                </a:solidFill>
                <a:latin typeface="+mn-lt"/>
                <a:ea typeface="+mn-ea"/>
                <a:cs typeface="+mn-cs"/>
              </a:rPr>
              <a:t>eDay</a:t>
            </a:r>
            <a:endParaRPr lang="en-NZ" sz="1200" b="1"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Increase community awareness of the hazardous nature of electronic equipment, making it clear that disposal in landfills is not a sustainable option.</a:t>
            </a:r>
            <a:endParaRPr lang="en-NZ"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Provide a mechanism and convenient drop-off points for households and community </a:t>
            </a:r>
            <a:r>
              <a:rPr lang="en-US" sz="1200" kern="1200" dirty="0" err="1" smtClean="0">
                <a:solidFill>
                  <a:schemeClr val="tx1"/>
                </a:solidFill>
                <a:latin typeface="+mn-lt"/>
                <a:ea typeface="+mn-ea"/>
                <a:cs typeface="+mn-cs"/>
              </a:rPr>
              <a:t>organisations</a:t>
            </a:r>
            <a:r>
              <a:rPr lang="en-US" sz="1200" kern="1200" dirty="0" smtClean="0">
                <a:solidFill>
                  <a:schemeClr val="tx1"/>
                </a:solidFill>
                <a:latin typeface="+mn-lt"/>
                <a:ea typeface="+mn-ea"/>
                <a:cs typeface="+mn-cs"/>
              </a:rPr>
              <a:t> to dispose of computer equipment and mobile phones that are no longer being used.</a:t>
            </a:r>
            <a:endParaRPr lang="en-NZ"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Recycle of obsolete computer and communications equipment in an environmentally sustainable manner</a:t>
            </a:r>
          </a:p>
          <a:p>
            <a:pPr lvl="0"/>
            <a:endParaRPr lang="en-US" sz="1200" kern="1200" dirty="0" smtClean="0">
              <a:solidFill>
                <a:schemeClr val="tx1"/>
              </a:solidFill>
              <a:latin typeface="+mn-lt"/>
              <a:ea typeface="+mn-ea"/>
              <a:cs typeface="+mn-cs"/>
            </a:endParaRPr>
          </a:p>
          <a:p>
            <a:pPr lvl="0"/>
            <a:endParaRPr lang="en-US" sz="1200" kern="1200" dirty="0" smtClean="0">
              <a:solidFill>
                <a:schemeClr val="tx1"/>
              </a:solidFill>
              <a:latin typeface="+mn-lt"/>
              <a:ea typeface="+mn-ea"/>
              <a:cs typeface="+mn-cs"/>
            </a:endParaRPr>
          </a:p>
          <a:p>
            <a:pPr lvl="0"/>
            <a:r>
              <a:rPr lang="en-US" sz="1200" kern="1200" dirty="0" smtClean="0">
                <a:solidFill>
                  <a:schemeClr val="tx1"/>
                </a:solidFill>
                <a:latin typeface="+mn-lt"/>
                <a:ea typeface="+mn-ea"/>
                <a:cs typeface="+mn-cs"/>
              </a:rPr>
              <a:t>TCS: Has very little e waste. Old toner cartridges are recycled. Office Services </a:t>
            </a:r>
            <a:r>
              <a:rPr lang="en-US" sz="1200" kern="1200" dirty="0" err="1" smtClean="0">
                <a:solidFill>
                  <a:schemeClr val="tx1"/>
                </a:solidFill>
                <a:latin typeface="+mn-lt"/>
                <a:ea typeface="+mn-ea"/>
                <a:cs typeface="+mn-cs"/>
              </a:rPr>
              <a:t>organises</a:t>
            </a:r>
            <a:r>
              <a:rPr lang="en-US" sz="1200" kern="1200" baseline="0" dirty="0" smtClean="0">
                <a:solidFill>
                  <a:schemeClr val="tx1"/>
                </a:solidFill>
                <a:latin typeface="+mn-lt"/>
                <a:ea typeface="+mn-ea"/>
                <a:cs typeface="+mn-cs"/>
              </a:rPr>
              <a:t> the disposal of old equipment through </a:t>
            </a:r>
            <a:r>
              <a:rPr lang="en-US" sz="1200" kern="1200" baseline="0" dirty="0" err="1" smtClean="0">
                <a:solidFill>
                  <a:schemeClr val="tx1"/>
                </a:solidFill>
                <a:latin typeface="+mn-lt"/>
                <a:ea typeface="+mn-ea"/>
                <a:cs typeface="+mn-cs"/>
              </a:rPr>
              <a:t>Aquaheat</a:t>
            </a:r>
            <a:r>
              <a:rPr lang="en-US" sz="1200" kern="1200" baseline="0" dirty="0" smtClean="0">
                <a:solidFill>
                  <a:schemeClr val="tx1"/>
                </a:solidFill>
                <a:latin typeface="+mn-lt"/>
                <a:ea typeface="+mn-ea"/>
                <a:cs typeface="+mn-cs"/>
              </a:rPr>
              <a:t>. The old CRT monitors: some were sent to Auction and some to </a:t>
            </a:r>
            <a:r>
              <a:rPr lang="en-US" sz="1200" kern="1200" baseline="0" dirty="0" err="1" smtClean="0">
                <a:solidFill>
                  <a:schemeClr val="tx1"/>
                </a:solidFill>
                <a:latin typeface="+mn-lt"/>
                <a:ea typeface="+mn-ea"/>
                <a:cs typeface="+mn-cs"/>
              </a:rPr>
              <a:t>Remarkit</a:t>
            </a:r>
            <a:r>
              <a:rPr lang="en-US" sz="1200" kern="1200" baseline="0" dirty="0" smtClean="0">
                <a:solidFill>
                  <a:schemeClr val="tx1"/>
                </a:solidFill>
                <a:latin typeface="+mn-lt"/>
                <a:ea typeface="+mn-ea"/>
                <a:cs typeface="+mn-cs"/>
              </a:rPr>
              <a:t>.</a:t>
            </a:r>
            <a:endParaRPr lang="en-NZ" sz="1200" kern="1200" dirty="0" smtClean="0">
              <a:solidFill>
                <a:schemeClr val="tx1"/>
              </a:solidFill>
              <a:latin typeface="+mn-lt"/>
              <a:ea typeface="+mn-ea"/>
              <a:cs typeface="+mn-cs"/>
            </a:endParaRPr>
          </a:p>
          <a:p>
            <a:endParaRPr lang="en-US" dirty="0" smtClean="0"/>
          </a:p>
          <a:p>
            <a:endParaRPr lang="en-US" dirty="0" smtClean="0"/>
          </a:p>
          <a:p>
            <a:endParaRPr lang="en-NZ" dirty="0" smtClean="0"/>
          </a:p>
        </p:txBody>
      </p:sp>
      <p:sp>
        <p:nvSpPr>
          <p:cNvPr id="4" name="Slide Number Placeholder 3"/>
          <p:cNvSpPr>
            <a:spLocks noGrp="1"/>
          </p:cNvSpPr>
          <p:nvPr>
            <p:ph type="sldNum" sz="quarter" idx="10"/>
          </p:nvPr>
        </p:nvSpPr>
        <p:spPr/>
        <p:txBody>
          <a:bodyPr/>
          <a:lstStyle/>
          <a:p>
            <a:fld id="{00A577CE-6DC9-4DCE-B8A4-8FC82AB20F7C}" type="slidenum">
              <a:rPr lang="en-NZ" smtClean="0"/>
              <a:pPr/>
              <a:t>9</a:t>
            </a:fld>
            <a:endParaRPr lang="en-NZ"/>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IRD: 2000 computers reused. Some sold, some completely set up and GIVEN to schools. Sticker on computer: they will collect for free when computer needs</a:t>
            </a:r>
            <a:r>
              <a:rPr lang="en-NZ" baseline="0" dirty="0" smtClean="0"/>
              <a:t> to be disposed of.</a:t>
            </a:r>
          </a:p>
          <a:p>
            <a:r>
              <a:rPr lang="en-NZ" baseline="0" dirty="0" smtClean="0"/>
              <a:t>Basel permit: Government licence ensures that </a:t>
            </a:r>
            <a:r>
              <a:rPr lang="en-NZ" baseline="0" dirty="0" err="1" smtClean="0"/>
              <a:t>ewaste</a:t>
            </a:r>
            <a:r>
              <a:rPr lang="en-NZ" baseline="0" dirty="0" smtClean="0"/>
              <a:t> sent off shore is dealt with properly.</a:t>
            </a:r>
            <a:endParaRPr lang="en-NZ" dirty="0"/>
          </a:p>
        </p:txBody>
      </p:sp>
      <p:sp>
        <p:nvSpPr>
          <p:cNvPr id="4" name="Slide Number Placeholder 3"/>
          <p:cNvSpPr>
            <a:spLocks noGrp="1"/>
          </p:cNvSpPr>
          <p:nvPr>
            <p:ph type="sldNum" sz="quarter" idx="10"/>
          </p:nvPr>
        </p:nvSpPr>
        <p:spPr/>
        <p:txBody>
          <a:bodyPr/>
          <a:lstStyle/>
          <a:p>
            <a:fld id="{00A577CE-6DC9-4DCE-B8A4-8FC82AB20F7C}" type="slidenum">
              <a:rPr lang="en-NZ" smtClean="0"/>
              <a:pPr/>
              <a:t>10</a:t>
            </a:fld>
            <a:endParaRPr lang="en-NZ"/>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NZ" dirty="0" smtClean="0"/>
              <a:t>This is in the pipeline at the moment.</a:t>
            </a:r>
            <a:endParaRPr lang="en-NZ" dirty="0"/>
          </a:p>
        </p:txBody>
      </p:sp>
      <p:sp>
        <p:nvSpPr>
          <p:cNvPr id="4" name="Slide Number Placeholder 3"/>
          <p:cNvSpPr>
            <a:spLocks noGrp="1"/>
          </p:cNvSpPr>
          <p:nvPr>
            <p:ph type="sldNum" sz="quarter" idx="10"/>
          </p:nvPr>
        </p:nvSpPr>
        <p:spPr/>
        <p:txBody>
          <a:bodyPr/>
          <a:lstStyle/>
          <a:p>
            <a:fld id="{00A577CE-6DC9-4DCE-B8A4-8FC82AB20F7C}" type="slidenum">
              <a:rPr lang="en-NZ" smtClean="0"/>
              <a:pPr/>
              <a:t>11</a:t>
            </a:fld>
            <a:endParaRPr lang="en-NZ"/>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97821627-B306-4B59-8DC0-54AF8B034DF9}" type="datetimeFigureOut">
              <a:rPr lang="en-US" smtClean="0"/>
              <a:pPr/>
              <a:t>3/10/2009</a:t>
            </a:fld>
            <a:endParaRPr lang="en-NZ"/>
          </a:p>
        </p:txBody>
      </p:sp>
      <p:sp>
        <p:nvSpPr>
          <p:cNvPr id="19" name="Footer Placeholder 18"/>
          <p:cNvSpPr>
            <a:spLocks noGrp="1"/>
          </p:cNvSpPr>
          <p:nvPr>
            <p:ph type="ftr" sz="quarter" idx="11"/>
          </p:nvPr>
        </p:nvSpPr>
        <p:spPr/>
        <p:txBody>
          <a:bodyPr/>
          <a:lstStyle/>
          <a:p>
            <a:endParaRPr lang="en-NZ"/>
          </a:p>
        </p:txBody>
      </p:sp>
      <p:sp>
        <p:nvSpPr>
          <p:cNvPr id="27" name="Slide Number Placeholder 26"/>
          <p:cNvSpPr>
            <a:spLocks noGrp="1"/>
          </p:cNvSpPr>
          <p:nvPr>
            <p:ph type="sldNum" sz="quarter" idx="12"/>
          </p:nvPr>
        </p:nvSpPr>
        <p:spPr/>
        <p:txBody>
          <a:bodyPr/>
          <a:lstStyle/>
          <a:p>
            <a:fld id="{3F099430-16CF-4928-BFFF-3C03A256ACE6}"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821627-B306-4B59-8DC0-54AF8B034DF9}" type="datetimeFigureOut">
              <a:rPr lang="en-US" smtClean="0"/>
              <a:pPr/>
              <a:t>3/10/2009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821627-B306-4B59-8DC0-54AF8B034DF9}" type="datetimeFigureOut">
              <a:rPr lang="en-US" smtClean="0"/>
              <a:pPr/>
              <a:t>3/10/2009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97821627-B306-4B59-8DC0-54AF8B034DF9}" type="datetimeFigureOut">
              <a:rPr lang="en-US" smtClean="0"/>
              <a:pPr/>
              <a:t>3/10/2009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97821627-B306-4B59-8DC0-54AF8B034DF9}" type="datetimeFigureOut">
              <a:rPr lang="en-US" smtClean="0"/>
              <a:pPr/>
              <a:t>3/10/2009</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F099430-16CF-4928-BFFF-3C03A256ACE6}" type="slidenum">
              <a:rPr lang="en-NZ" smtClean="0"/>
              <a:pPr/>
              <a:t>‹#›</a:t>
            </a:fld>
            <a:endParaRPr lang="en-NZ"/>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7821627-B306-4B59-8DC0-54AF8B034DF9}" type="datetimeFigureOut">
              <a:rPr lang="en-US" smtClean="0"/>
              <a:pPr/>
              <a:t>3/10/2009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97821627-B306-4B59-8DC0-54AF8B034DF9}" type="datetimeFigureOut">
              <a:rPr lang="en-US" smtClean="0"/>
              <a:pPr/>
              <a:t>3/10/2009</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97821627-B306-4B59-8DC0-54AF8B034DF9}" type="datetimeFigureOut">
              <a:rPr lang="en-US" smtClean="0"/>
              <a:pPr/>
              <a:t>3/10/2009</a:t>
            </a:fld>
            <a:endParaRPr lang="en-NZ"/>
          </a:p>
        </p:txBody>
      </p:sp>
      <p:sp>
        <p:nvSpPr>
          <p:cNvPr id="8" name="Slide Number Placeholder 7"/>
          <p:cNvSpPr>
            <a:spLocks noGrp="1"/>
          </p:cNvSpPr>
          <p:nvPr>
            <p:ph type="sldNum" sz="quarter" idx="11"/>
          </p:nvPr>
        </p:nvSpPr>
        <p:spPr/>
        <p:txBody>
          <a:bodyPr/>
          <a:lstStyle/>
          <a:p>
            <a:fld id="{3F099430-16CF-4928-BFFF-3C03A256ACE6}" type="slidenum">
              <a:rPr lang="en-NZ" smtClean="0"/>
              <a:pPr/>
              <a:t>‹#›</a:t>
            </a:fld>
            <a:endParaRPr lang="en-NZ"/>
          </a:p>
        </p:txBody>
      </p:sp>
      <p:sp>
        <p:nvSpPr>
          <p:cNvPr id="9" name="Footer Placeholder 8"/>
          <p:cNvSpPr>
            <a:spLocks noGrp="1"/>
          </p:cNvSpPr>
          <p:nvPr>
            <p:ph type="ftr" sz="quarter" idx="12"/>
          </p:nvPr>
        </p:nvSpPr>
        <p:spPr/>
        <p:txBody>
          <a:bodyPr/>
          <a:lstStyle/>
          <a:p>
            <a:endParaRPr lang="en-NZ"/>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821627-B306-4B59-8DC0-54AF8B034DF9}" type="datetimeFigureOut">
              <a:rPr lang="en-US" smtClean="0"/>
              <a:pPr/>
              <a:t>3/10/2009</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97821627-B306-4B59-8DC0-54AF8B034DF9}" type="datetimeFigureOut">
              <a:rPr lang="en-US" smtClean="0"/>
              <a:pPr/>
              <a:t>3/10/2009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a:xfrm>
            <a:off x="8156448" y="6422064"/>
            <a:ext cx="762000" cy="365125"/>
          </a:xfrm>
        </p:spPr>
        <p:txBody>
          <a:bodyPr/>
          <a:lstStyle/>
          <a:p>
            <a:fld id="{3F099430-16CF-4928-BFFF-3C03A256ACE6}" type="slidenum">
              <a:rPr lang="en-NZ" smtClean="0"/>
              <a:pPr/>
              <a:t>‹#›</a:t>
            </a:fld>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97821627-B306-4B59-8DC0-54AF8B034DF9}" type="datetimeFigureOut">
              <a:rPr lang="en-US" smtClean="0"/>
              <a:pPr/>
              <a:t>3/10/2009</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F099430-16CF-4928-BFFF-3C03A256ACE6}" type="slidenum">
              <a:rPr lang="en-NZ" smtClean="0"/>
              <a:pPr/>
              <a:t>‹#›</a:t>
            </a:fld>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97821627-B306-4B59-8DC0-54AF8B034DF9}" type="datetimeFigureOut">
              <a:rPr lang="en-US" smtClean="0"/>
              <a:pPr/>
              <a:t>3/10/2009</a:t>
            </a:fld>
            <a:endParaRPr lang="en-NZ"/>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NZ"/>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3F099430-16CF-4928-BFFF-3C03A256ACE6}" type="slidenum">
              <a:rPr lang="en-NZ" smtClean="0"/>
              <a:pPr/>
              <a:t>‹#›</a:t>
            </a:fld>
            <a:endParaRPr lang="en-NZ"/>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hyperlink" Target="http://www.youtube.com/watch?v=OFA0c6rZdEU"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blog.core-ed.net/derek/2009/02/ten-trends-at-learningschool09.html" TargetMode="External"/><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hyperlink" Target="http://whatis.techtarget.com/definition/0,,sid9_gci212964,00.html" TargetMode="External"/><Relationship Id="rId2" Type="http://schemas.openxmlformats.org/officeDocument/2006/relationships/hyperlink" Target="http://searchcio-midmarket.techtarget.com/sDefinition/0,,sid183_gci213867,00.html" TargetMode="External"/><Relationship Id="rId1" Type="http://schemas.openxmlformats.org/officeDocument/2006/relationships/slideLayout" Target="../slideLayouts/slideLayout2.xml"/><Relationship Id="rId6" Type="http://schemas.openxmlformats.org/officeDocument/2006/relationships/image" Target="../media/image1.png"/><Relationship Id="rId5" Type="http://schemas.openxmlformats.org/officeDocument/2006/relationships/hyperlink" Target="http://searchdatacenter.techtarget.com/sDefinition/0,,sid80_gci1060172,00.html" TargetMode="External"/><Relationship Id="rId4" Type="http://schemas.openxmlformats.org/officeDocument/2006/relationships/hyperlink" Target="http://searchmobilecomputing.techtarget.com/sDefinition/0,,sid40_gci212774,00.html"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www.youtube.com/watch?v=4mLtheejM30&amp;feature=related"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hyperlink" Target="http://www.digitalstrategy.govt.nz/"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hyperlink" Target="http://searchcio-midmarket.techtarget.com/sDefinition/0,,sid183_gci214075,00.html" TargetMode="External"/><Relationship Id="rId7" Type="http://schemas.openxmlformats.org/officeDocument/2006/relationships/hyperlink" Target="http://www.ecosearch.org/"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blackle.com/" TargetMode="External"/><Relationship Id="rId5" Type="http://schemas.openxmlformats.org/officeDocument/2006/relationships/hyperlink" Target="http://searchenterprisedesktop.techtarget.com/sDefinition/0,,sid192_gci213631,00.html" TargetMode="External"/><Relationship Id="rId4" Type="http://schemas.openxmlformats.org/officeDocument/2006/relationships/hyperlink" Target="http://searchcio-midmarket.techtarget.com/sDefinition/0,,sid183_gci213839,00.html" TargetMode="Externa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928794" y="214290"/>
            <a:ext cx="4286280" cy="1571636"/>
          </a:xfrm>
        </p:spPr>
        <p:txBody>
          <a:bodyPr>
            <a:normAutofit fontScale="90000"/>
          </a:bodyPr>
          <a:lstStyle/>
          <a:p>
            <a:pPr algn="ctr"/>
            <a:r>
              <a:rPr lang="en-NZ" sz="7200" dirty="0" err="1" smtClean="0"/>
              <a:t>eTrends</a:t>
            </a:r>
            <a:r>
              <a:rPr lang="en-NZ" sz="7200" dirty="0" smtClean="0"/>
              <a:t> 2009</a:t>
            </a:r>
            <a:endParaRPr lang="en-NZ" sz="7200" dirty="0"/>
          </a:p>
        </p:txBody>
      </p:sp>
      <p:sp>
        <p:nvSpPr>
          <p:cNvPr id="3" name="Subtitle 2"/>
          <p:cNvSpPr>
            <a:spLocks noGrp="1"/>
          </p:cNvSpPr>
          <p:nvPr>
            <p:ph type="subTitle" idx="1"/>
          </p:nvPr>
        </p:nvSpPr>
        <p:spPr>
          <a:xfrm>
            <a:off x="785786" y="2643182"/>
            <a:ext cx="7406640" cy="935994"/>
          </a:xfrm>
        </p:spPr>
        <p:txBody>
          <a:bodyPr>
            <a:noAutofit/>
          </a:bodyPr>
          <a:lstStyle/>
          <a:p>
            <a:pPr algn="ctr"/>
            <a:r>
              <a:rPr lang="en-NZ" sz="6600" dirty="0" smtClean="0">
                <a:solidFill>
                  <a:srgbClr val="00B050"/>
                </a:solidFill>
              </a:rPr>
              <a:t>Green Computing</a:t>
            </a:r>
            <a:endParaRPr lang="en-NZ" sz="6600" dirty="0">
              <a:solidFill>
                <a:srgbClr val="00B050"/>
              </a:solidFill>
            </a:endParaRPr>
          </a:p>
        </p:txBody>
      </p:sp>
      <p:pic>
        <p:nvPicPr>
          <p:cNvPr id="2050" name="Picture 1" descr="aberdeen-liquid_logo"/>
          <p:cNvPicPr>
            <a:picLocks noChangeAspect="1" noChangeArrowheads="1"/>
          </p:cNvPicPr>
          <p:nvPr/>
        </p:nvPicPr>
        <p:blipFill>
          <a:blip r:embed="rId2"/>
          <a:srcRect/>
          <a:stretch>
            <a:fillRect/>
          </a:stretch>
        </p:blipFill>
        <p:spPr bwMode="auto">
          <a:xfrm>
            <a:off x="0" y="6096000"/>
            <a:ext cx="952500" cy="762000"/>
          </a:xfrm>
          <a:prstGeom prst="rect">
            <a:avLst/>
          </a:prstGeom>
          <a:noFill/>
          <a:ln w="9525">
            <a:noFill/>
            <a:miter lim="800000"/>
            <a:headEnd/>
            <a:tailEnd/>
          </a:ln>
        </p:spPr>
      </p:pic>
      <p:pic>
        <p:nvPicPr>
          <p:cNvPr id="2052" name="Picture 4"/>
          <p:cNvPicPr>
            <a:picLocks noChangeAspect="1" noChangeArrowheads="1"/>
          </p:cNvPicPr>
          <p:nvPr/>
        </p:nvPicPr>
        <p:blipFill>
          <a:blip r:embed="rId3"/>
          <a:srcRect/>
          <a:stretch>
            <a:fillRect/>
          </a:stretch>
        </p:blipFill>
        <p:spPr bwMode="auto">
          <a:xfrm>
            <a:off x="2571736" y="4286256"/>
            <a:ext cx="3357586" cy="184338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sz="4100" dirty="0" err="1" smtClean="0">
                <a:solidFill>
                  <a:srgbClr val="8BFFBF"/>
                </a:solidFill>
              </a:rPr>
              <a:t>Remarkit</a:t>
            </a:r>
            <a:r>
              <a:rPr lang="en-NZ" sz="4100" dirty="0" smtClean="0">
                <a:solidFill>
                  <a:srgbClr val="8BFFBF"/>
                </a:solidFill>
              </a:rPr>
              <a:t> Solutions</a:t>
            </a:r>
          </a:p>
        </p:txBody>
      </p:sp>
      <p:sp>
        <p:nvSpPr>
          <p:cNvPr id="3" name="Content Placeholder 2"/>
          <p:cNvSpPr>
            <a:spLocks noGrp="1"/>
          </p:cNvSpPr>
          <p:nvPr>
            <p:ph idx="1"/>
          </p:nvPr>
        </p:nvSpPr>
        <p:spPr/>
        <p:txBody>
          <a:bodyPr>
            <a:normAutofit fontScale="70000" lnSpcReduction="20000"/>
          </a:bodyPr>
          <a:lstStyle/>
          <a:p>
            <a:r>
              <a:rPr lang="en-NZ" dirty="0" smtClean="0"/>
              <a:t>Wellington company</a:t>
            </a:r>
          </a:p>
          <a:p>
            <a:r>
              <a:rPr lang="en-NZ" dirty="0" smtClean="0"/>
              <a:t>professionally manage the commissioning, decommissioning and remarketing of Information Technology (IT) equipment.</a:t>
            </a:r>
          </a:p>
          <a:p>
            <a:r>
              <a:rPr lang="en-NZ" dirty="0" smtClean="0"/>
              <a:t>Their processes mean that 98-99% of </a:t>
            </a:r>
            <a:r>
              <a:rPr lang="en-NZ" dirty="0" err="1" smtClean="0"/>
              <a:t>ewaste</a:t>
            </a:r>
            <a:r>
              <a:rPr lang="en-NZ" dirty="0" smtClean="0"/>
              <a:t> is kept from the landfill.</a:t>
            </a:r>
          </a:p>
          <a:p>
            <a:r>
              <a:rPr lang="en-NZ" dirty="0" smtClean="0"/>
              <a:t>Recycling: </a:t>
            </a:r>
            <a:r>
              <a:rPr lang="en-NZ" dirty="0" err="1" smtClean="0"/>
              <a:t>eg</a:t>
            </a:r>
            <a:r>
              <a:rPr lang="en-NZ" dirty="0" smtClean="0"/>
              <a:t> gold to jewellery, plastic to fence posts</a:t>
            </a:r>
          </a:p>
          <a:p>
            <a:r>
              <a:rPr lang="en-NZ" dirty="0" smtClean="0"/>
              <a:t>Reusing: recommission and give away complete packages to schools </a:t>
            </a:r>
            <a:r>
              <a:rPr lang="en-NZ" dirty="0" err="1" smtClean="0"/>
              <a:t>eg</a:t>
            </a:r>
            <a:r>
              <a:rPr lang="en-NZ" dirty="0" smtClean="0"/>
              <a:t> IRD</a:t>
            </a:r>
          </a:p>
          <a:p>
            <a:r>
              <a:rPr lang="en-NZ" dirty="0" smtClean="0"/>
              <a:t>was the disposal agent for the first ever free Computer recycling day held in Wellington 2nd Sept 06 sponsored by Dell </a:t>
            </a:r>
          </a:p>
          <a:p>
            <a:r>
              <a:rPr lang="en-NZ" dirty="0" smtClean="0"/>
              <a:t>Do school presentations for students around sustainability.</a:t>
            </a:r>
            <a:br>
              <a:rPr lang="en-NZ" dirty="0" smtClean="0"/>
            </a:br>
            <a:endParaRPr lang="en-NZ"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5720" y="357166"/>
            <a:ext cx="7467600" cy="1143000"/>
          </a:xfrm>
        </p:spPr>
        <p:txBody>
          <a:bodyPr>
            <a:normAutofit/>
          </a:bodyPr>
          <a:lstStyle/>
          <a:p>
            <a:pPr algn="ctr"/>
            <a:r>
              <a:rPr lang="en-NZ" sz="4100" dirty="0" smtClean="0">
                <a:solidFill>
                  <a:srgbClr val="8BFFBF"/>
                </a:solidFill>
              </a:rPr>
              <a:t>Exciting news</a:t>
            </a:r>
          </a:p>
        </p:txBody>
      </p:sp>
      <p:sp>
        <p:nvSpPr>
          <p:cNvPr id="3" name="Content Placeholder 2"/>
          <p:cNvSpPr>
            <a:spLocks noGrp="1"/>
          </p:cNvSpPr>
          <p:nvPr>
            <p:ph idx="1"/>
          </p:nvPr>
        </p:nvSpPr>
        <p:spPr/>
        <p:txBody>
          <a:bodyPr>
            <a:normAutofit/>
          </a:bodyPr>
          <a:lstStyle/>
          <a:p>
            <a:pPr algn="ctr">
              <a:buNone/>
            </a:pPr>
            <a:r>
              <a:rPr lang="en-NZ" sz="6000" dirty="0" err="1" smtClean="0">
                <a:solidFill>
                  <a:srgbClr val="FFFF00"/>
                </a:solidFill>
              </a:rPr>
              <a:t>Remarkit</a:t>
            </a:r>
            <a:r>
              <a:rPr lang="en-NZ" sz="6000" dirty="0" smtClean="0">
                <a:solidFill>
                  <a:srgbClr val="FFFF00"/>
                </a:solidFill>
              </a:rPr>
              <a:t> is looking at setting up some of our students with free computers!</a:t>
            </a:r>
            <a:endParaRPr lang="en-NZ" sz="6000" dirty="0">
              <a:solidFill>
                <a:srgbClr val="FFFF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The new recyclable </a:t>
            </a:r>
            <a:r>
              <a:rPr lang="en-NZ" dirty="0" err="1" smtClean="0"/>
              <a:t>MacBooks</a:t>
            </a:r>
            <a:r>
              <a:rPr lang="en-NZ" dirty="0" smtClean="0"/>
              <a:t>  </a:t>
            </a:r>
            <a:endParaRPr lang="en-NZ" dirty="0"/>
          </a:p>
        </p:txBody>
      </p:sp>
      <p:sp>
        <p:nvSpPr>
          <p:cNvPr id="3" name="Content Placeholder 2"/>
          <p:cNvSpPr>
            <a:spLocks noGrp="1"/>
          </p:cNvSpPr>
          <p:nvPr>
            <p:ph idx="1"/>
          </p:nvPr>
        </p:nvSpPr>
        <p:spPr/>
        <p:txBody>
          <a:bodyPr>
            <a:normAutofit fontScale="92500"/>
          </a:bodyPr>
          <a:lstStyle/>
          <a:p>
            <a:r>
              <a:rPr lang="en-NZ" dirty="0" smtClean="0"/>
              <a:t>In the ad, Apple explains that the company's new </a:t>
            </a:r>
            <a:r>
              <a:rPr lang="en-NZ" dirty="0" err="1" smtClean="0"/>
              <a:t>MacBooks</a:t>
            </a:r>
            <a:r>
              <a:rPr lang="en-NZ" dirty="0" smtClean="0"/>
              <a:t>' advanced aluminium and glass enclosures are completely recyclable. It's engineered to be so efficient that it runs on a quarter of the power of a single light bulb. And it's made without many of the harmful toxins found in many other computers, like mercury.</a:t>
            </a:r>
          </a:p>
          <a:p>
            <a:r>
              <a:rPr lang="en-NZ" dirty="0" smtClean="0">
                <a:hlinkClick r:id="rId2"/>
              </a:rPr>
              <a:t>http://www.youtube.com/watch?v=OFA0c6rZdEU</a:t>
            </a:r>
            <a:endParaRPr lang="en-NZ" dirty="0" smtClean="0"/>
          </a:p>
          <a:p>
            <a:endParaRPr lang="en-NZ" dirty="0" smtClean="0"/>
          </a:p>
        </p:txBody>
      </p:sp>
      <p:pic>
        <p:nvPicPr>
          <p:cNvPr id="4" name="Picture 1" descr="aberdeen-liquid_logo"/>
          <p:cNvPicPr>
            <a:picLocks noChangeAspect="1" noChangeArrowheads="1"/>
          </p:cNvPicPr>
          <p:nvPr/>
        </p:nvPicPr>
        <p:blipFill>
          <a:blip r:embed="rId3"/>
          <a:srcRect/>
          <a:stretch>
            <a:fillRect/>
          </a:stretch>
        </p:blipFill>
        <p:spPr bwMode="auto">
          <a:xfrm>
            <a:off x="0" y="6286522"/>
            <a:ext cx="714348" cy="571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b="1" dirty="0" smtClean="0">
                <a:solidFill>
                  <a:srgbClr val="92D050"/>
                </a:solidFill>
              </a:rPr>
              <a:t>Green Computing</a:t>
            </a:r>
            <a:endParaRPr lang="en-NZ" b="1" dirty="0">
              <a:solidFill>
                <a:srgbClr val="92D050"/>
              </a:solidFill>
            </a:endParaRPr>
          </a:p>
        </p:txBody>
      </p:sp>
      <p:sp>
        <p:nvSpPr>
          <p:cNvPr id="5" name="Content Placeholder 4"/>
          <p:cNvSpPr>
            <a:spLocks noGrp="1"/>
          </p:cNvSpPr>
          <p:nvPr>
            <p:ph idx="1"/>
          </p:nvPr>
        </p:nvSpPr>
        <p:spPr/>
        <p:txBody>
          <a:bodyPr>
            <a:normAutofit/>
          </a:bodyPr>
          <a:lstStyle/>
          <a:p>
            <a:pPr algn="ctr">
              <a:buNone/>
            </a:pPr>
            <a:r>
              <a:rPr lang="en-NZ" sz="8000" dirty="0" smtClean="0">
                <a:solidFill>
                  <a:srgbClr val="FFFF00"/>
                </a:solidFill>
              </a:rPr>
              <a:t>The future is in your hands</a:t>
            </a:r>
          </a:p>
          <a:p>
            <a:pPr algn="ctr">
              <a:buNone/>
            </a:pPr>
            <a:endParaRPr lang="en-NZ" sz="8000" dirty="0">
              <a:solidFill>
                <a:srgbClr val="FFFF00"/>
              </a:solidFill>
            </a:endParaRPr>
          </a:p>
        </p:txBody>
      </p:sp>
      <p:pic>
        <p:nvPicPr>
          <p:cNvPr id="4" name="Picture 3"/>
          <p:cNvPicPr>
            <a:picLocks noChangeAspect="1" noChangeArrowheads="1"/>
          </p:cNvPicPr>
          <p:nvPr/>
        </p:nvPicPr>
        <p:blipFill>
          <a:blip r:embed="rId2"/>
          <a:srcRect/>
          <a:stretch>
            <a:fillRect/>
          </a:stretch>
        </p:blipFill>
        <p:spPr bwMode="auto">
          <a:xfrm>
            <a:off x="3500430" y="4786322"/>
            <a:ext cx="1690692" cy="1583103"/>
          </a:xfrm>
          <a:prstGeom prst="rect">
            <a:avLst/>
          </a:prstGeom>
          <a:noFill/>
          <a:ln w="9525">
            <a:noFill/>
            <a:miter lim="800000"/>
            <a:headEnd/>
            <a:tailEnd/>
          </a:ln>
          <a:effectLst/>
        </p:spPr>
      </p:pic>
      <p:pic>
        <p:nvPicPr>
          <p:cNvPr id="8" name="Picture 1" descr="aberdeen-liquid_logo"/>
          <p:cNvPicPr>
            <a:picLocks noChangeAspect="1" noChangeArrowheads="1"/>
          </p:cNvPicPr>
          <p:nvPr/>
        </p:nvPicPr>
        <p:blipFill>
          <a:blip r:embed="rId3"/>
          <a:srcRect/>
          <a:stretch>
            <a:fillRect/>
          </a:stretch>
        </p:blipFill>
        <p:spPr bwMode="auto">
          <a:xfrm>
            <a:off x="0" y="6286522"/>
            <a:ext cx="714348" cy="57147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85786" y="285728"/>
            <a:ext cx="7258072" cy="939784"/>
          </a:xfrm>
        </p:spPr>
        <p:txBody>
          <a:bodyPr>
            <a:normAutofit fontScale="90000"/>
          </a:bodyPr>
          <a:lstStyle/>
          <a:p>
            <a:pPr algn="ctr"/>
            <a:r>
              <a:rPr lang="en-NZ" dirty="0" smtClean="0"/>
              <a:t>Core Education Ten Trends for 2009</a:t>
            </a:r>
            <a:endParaRPr lang="en-NZ" dirty="0"/>
          </a:p>
        </p:txBody>
      </p:sp>
      <p:pic>
        <p:nvPicPr>
          <p:cNvPr id="1026" name="Picture 2"/>
          <p:cNvPicPr>
            <a:picLocks noGrp="1" noChangeAspect="1" noChangeArrowheads="1"/>
          </p:cNvPicPr>
          <p:nvPr>
            <p:ph idx="1"/>
          </p:nvPr>
        </p:nvPicPr>
        <p:blipFill>
          <a:blip r:embed="rId2"/>
          <a:stretch>
            <a:fillRect/>
          </a:stretch>
        </p:blipFill>
        <p:spPr bwMode="auto">
          <a:xfrm>
            <a:off x="2143108" y="2500306"/>
            <a:ext cx="4133850" cy="3429000"/>
          </a:xfrm>
          <a:prstGeom prst="rect">
            <a:avLst/>
          </a:prstGeom>
          <a:noFill/>
          <a:ln w="9525">
            <a:noFill/>
            <a:miter lim="800000"/>
            <a:headEnd/>
            <a:tailEnd/>
          </a:ln>
          <a:effectLst/>
        </p:spPr>
      </p:pic>
      <p:sp>
        <p:nvSpPr>
          <p:cNvPr id="5" name="TextBox 4"/>
          <p:cNvSpPr txBox="1"/>
          <p:nvPr/>
        </p:nvSpPr>
        <p:spPr>
          <a:xfrm>
            <a:off x="1285852" y="5929330"/>
            <a:ext cx="7215238" cy="646331"/>
          </a:xfrm>
          <a:prstGeom prst="rect">
            <a:avLst/>
          </a:prstGeom>
          <a:noFill/>
        </p:spPr>
        <p:txBody>
          <a:bodyPr wrap="square" rtlCol="0">
            <a:spAutoFit/>
          </a:bodyPr>
          <a:lstStyle/>
          <a:p>
            <a:r>
              <a:rPr lang="en-NZ" dirty="0" smtClean="0">
                <a:hlinkClick r:id="rId3"/>
              </a:rPr>
              <a:t>http://blog.core-ed.net/derek/2009/02/ten-trends-at-learningschool09.html</a:t>
            </a:r>
            <a:endParaRPr lang="en-NZ" dirty="0" smtClean="0"/>
          </a:p>
          <a:p>
            <a:endParaRPr lang="en-NZ" dirty="0"/>
          </a:p>
        </p:txBody>
      </p:sp>
      <p:sp>
        <p:nvSpPr>
          <p:cNvPr id="6" name="Right Arrow 5"/>
          <p:cNvSpPr/>
          <p:nvPr/>
        </p:nvSpPr>
        <p:spPr>
          <a:xfrm rot="10800000">
            <a:off x="5000628" y="5286388"/>
            <a:ext cx="2786082" cy="33147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Z"/>
          </a:p>
        </p:txBody>
      </p:sp>
      <p:pic>
        <p:nvPicPr>
          <p:cNvPr id="1027" name="Picture 1" descr="aberdeen-liquid_logo"/>
          <p:cNvPicPr>
            <a:picLocks noChangeAspect="1" noChangeArrowheads="1"/>
          </p:cNvPicPr>
          <p:nvPr/>
        </p:nvPicPr>
        <p:blipFill>
          <a:blip r:embed="rId4"/>
          <a:srcRect/>
          <a:stretch>
            <a:fillRect/>
          </a:stretch>
        </p:blipFill>
        <p:spPr bwMode="auto">
          <a:xfrm>
            <a:off x="0" y="6096000"/>
            <a:ext cx="952500" cy="762000"/>
          </a:xfrm>
          <a:prstGeom prst="rect">
            <a:avLst/>
          </a:prstGeom>
          <a:noFill/>
          <a:ln w="9525">
            <a:noFill/>
            <a:miter lim="800000"/>
            <a:headEnd/>
            <a:tailEnd/>
          </a:ln>
        </p:spPr>
      </p:pic>
      <p:sp>
        <p:nvSpPr>
          <p:cNvPr id="8" name="TextBox 7"/>
          <p:cNvSpPr txBox="1"/>
          <p:nvPr/>
        </p:nvSpPr>
        <p:spPr>
          <a:xfrm>
            <a:off x="1214414" y="1285860"/>
            <a:ext cx="7500990" cy="1477328"/>
          </a:xfrm>
          <a:prstGeom prst="rect">
            <a:avLst/>
          </a:prstGeom>
          <a:noFill/>
        </p:spPr>
        <p:txBody>
          <a:bodyPr wrap="square" rtlCol="0">
            <a:spAutoFit/>
          </a:bodyPr>
          <a:lstStyle/>
          <a:p>
            <a:r>
              <a:rPr lang="en-NZ" dirty="0" smtClean="0"/>
              <a:t>This is the annual list of trends developed by CORE staff to represent a view of some key areas of interest for NZ educators with regards to the impact of </a:t>
            </a:r>
            <a:r>
              <a:rPr lang="en-NZ" dirty="0" err="1" smtClean="0"/>
              <a:t>ICTs</a:t>
            </a:r>
            <a:r>
              <a:rPr lang="en-NZ" dirty="0" smtClean="0"/>
              <a:t> on teaching and learning.</a:t>
            </a:r>
          </a:p>
          <a:p>
            <a:r>
              <a:rPr lang="en-NZ" dirty="0" smtClean="0"/>
              <a:t>This year’s trends are:</a:t>
            </a:r>
          </a:p>
          <a:p>
            <a:endParaRPr lang="en-NZ"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NZ" dirty="0" smtClean="0">
                <a:solidFill>
                  <a:srgbClr val="8BFFBF"/>
                </a:solidFill>
              </a:rPr>
              <a:t>What is Green Computing?</a:t>
            </a:r>
            <a:endParaRPr lang="en-NZ" dirty="0">
              <a:solidFill>
                <a:srgbClr val="8BFFBF"/>
              </a:solidFill>
            </a:endParaRPr>
          </a:p>
        </p:txBody>
      </p:sp>
      <p:sp>
        <p:nvSpPr>
          <p:cNvPr id="3" name="Content Placeholder 2"/>
          <p:cNvSpPr>
            <a:spLocks noGrp="1"/>
          </p:cNvSpPr>
          <p:nvPr>
            <p:ph idx="1"/>
          </p:nvPr>
        </p:nvSpPr>
        <p:spPr>
          <a:xfrm>
            <a:off x="457200" y="1600201"/>
            <a:ext cx="7329510" cy="4400568"/>
          </a:xfrm>
        </p:spPr>
        <p:txBody>
          <a:bodyPr>
            <a:normAutofit fontScale="85000" lnSpcReduction="20000"/>
          </a:bodyPr>
          <a:lstStyle/>
          <a:p>
            <a:r>
              <a:rPr lang="en-US" dirty="0" smtClean="0"/>
              <a:t>Green computing is the environmentally responsible use of computers and related resources. Such practices include the implementation of energy-efficient central processing units (</a:t>
            </a:r>
            <a:r>
              <a:rPr lang="en-US" u="sng" dirty="0" smtClean="0">
                <a:hlinkClick r:id="rId2"/>
              </a:rPr>
              <a:t>CPU</a:t>
            </a:r>
            <a:r>
              <a:rPr lang="en-US" dirty="0" smtClean="0"/>
              <a:t>s), </a:t>
            </a:r>
            <a:r>
              <a:rPr lang="en-US" u="sng" dirty="0" smtClean="0">
                <a:hlinkClick r:id="rId3"/>
              </a:rPr>
              <a:t>server</a:t>
            </a:r>
            <a:r>
              <a:rPr lang="en-US" dirty="0" smtClean="0"/>
              <a:t>s and </a:t>
            </a:r>
            <a:r>
              <a:rPr lang="en-US" u="sng" dirty="0" smtClean="0">
                <a:hlinkClick r:id="rId4"/>
              </a:rPr>
              <a:t>peripheral</a:t>
            </a:r>
            <a:r>
              <a:rPr lang="en-US" dirty="0" smtClean="0"/>
              <a:t>s as well as reduced resource consumption and proper disposal of electronic waste (</a:t>
            </a:r>
            <a:r>
              <a:rPr lang="en-US" u="sng" dirty="0" smtClean="0">
                <a:hlinkClick r:id="rId5"/>
              </a:rPr>
              <a:t>e-waste</a:t>
            </a:r>
            <a:r>
              <a:rPr lang="en-US" dirty="0" smtClean="0"/>
              <a:t>). </a:t>
            </a:r>
          </a:p>
          <a:p>
            <a:r>
              <a:rPr lang="en-US" dirty="0" smtClean="0">
                <a:solidFill>
                  <a:srgbClr val="FFFF00"/>
                </a:solidFill>
              </a:rPr>
              <a:t>Green computing is actually pretty easy to explain and to do – it is basically learning to use computer resources more efficiently to help the environment as well as energy savings. </a:t>
            </a:r>
            <a:endParaRPr lang="en-NZ" dirty="0" smtClean="0">
              <a:solidFill>
                <a:srgbClr val="FFFF00"/>
              </a:solidFill>
            </a:endParaRPr>
          </a:p>
          <a:p>
            <a:endParaRPr lang="en-NZ" dirty="0"/>
          </a:p>
        </p:txBody>
      </p:sp>
      <p:pic>
        <p:nvPicPr>
          <p:cNvPr id="3074" name="Picture 1" descr="aberdeen-liquid_logo"/>
          <p:cNvPicPr>
            <a:picLocks noChangeAspect="1" noChangeArrowheads="1"/>
          </p:cNvPicPr>
          <p:nvPr/>
        </p:nvPicPr>
        <p:blipFill>
          <a:blip r:embed="rId6"/>
          <a:srcRect/>
          <a:stretch>
            <a:fillRect/>
          </a:stretch>
        </p:blipFill>
        <p:spPr bwMode="auto">
          <a:xfrm>
            <a:off x="0" y="6096000"/>
            <a:ext cx="952500"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 calcmode="lin" valueType="num">
                                      <p:cBhvr additive="base">
                                        <p:cTn id="7"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NZ" dirty="0" smtClean="0">
                <a:solidFill>
                  <a:srgbClr val="8BFFBF"/>
                </a:solidFill>
              </a:rPr>
              <a:t>Why Green Computing?</a:t>
            </a:r>
          </a:p>
        </p:txBody>
      </p:sp>
      <p:sp>
        <p:nvSpPr>
          <p:cNvPr id="3" name="Content Placeholder 2"/>
          <p:cNvSpPr>
            <a:spLocks noGrp="1"/>
          </p:cNvSpPr>
          <p:nvPr>
            <p:ph idx="1"/>
          </p:nvPr>
        </p:nvSpPr>
        <p:spPr>
          <a:xfrm>
            <a:off x="428596" y="1428736"/>
            <a:ext cx="8329642" cy="5214974"/>
          </a:xfrm>
        </p:spPr>
        <p:txBody>
          <a:bodyPr>
            <a:normAutofit fontScale="32500" lnSpcReduction="20000"/>
          </a:bodyPr>
          <a:lstStyle/>
          <a:p>
            <a:endParaRPr lang="en-NZ" sz="6200" dirty="0" smtClean="0"/>
          </a:p>
          <a:p>
            <a:r>
              <a:rPr lang="en-NZ" sz="6200" dirty="0" smtClean="0"/>
              <a:t>growing use of computers has caused a dramatic increase in energy consumption </a:t>
            </a:r>
          </a:p>
          <a:p>
            <a:r>
              <a:rPr lang="en-NZ" sz="6200" dirty="0" smtClean="0"/>
              <a:t>Every time we leave computers on we waste electricity </a:t>
            </a:r>
          </a:p>
          <a:p>
            <a:r>
              <a:rPr lang="en-NZ" sz="6200" dirty="0" smtClean="0"/>
              <a:t>Burning fossil fuels generates most of our electricity and it also emits pollutants, sulphur, and carbon dioxide into the air. These emissions can cause respiratory disease, smog, acid rain and global climate change.</a:t>
            </a:r>
          </a:p>
          <a:p>
            <a:r>
              <a:rPr lang="en-NZ" sz="6200" dirty="0" smtClean="0"/>
              <a:t>to reduce our carbon footprint</a:t>
            </a:r>
          </a:p>
          <a:p>
            <a:r>
              <a:rPr lang="en-NZ" sz="6200" dirty="0" smtClean="0"/>
              <a:t>to save money</a:t>
            </a:r>
          </a:p>
          <a:p>
            <a:r>
              <a:rPr lang="en-NZ" sz="6200" dirty="0" smtClean="0"/>
              <a:t>to reduce E waste</a:t>
            </a:r>
          </a:p>
          <a:p>
            <a:endParaRPr lang="en-NZ" dirty="0" smtClean="0"/>
          </a:p>
          <a:p>
            <a:r>
              <a:rPr lang="en-NZ" sz="5500" u="sng" dirty="0" err="1" smtClean="0">
                <a:hlinkClick r:id="rId3"/>
              </a:rPr>
              <a:t>ewaste</a:t>
            </a:r>
            <a:r>
              <a:rPr lang="en-NZ" sz="5500" dirty="0" smtClean="0"/>
              <a:t> </a:t>
            </a:r>
            <a:r>
              <a:rPr lang="en-NZ" dirty="0" smtClean="0"/>
              <a:t>  </a:t>
            </a:r>
          </a:p>
          <a:p>
            <a:pPr>
              <a:buNone/>
            </a:pPr>
            <a:r>
              <a:rPr lang="en-NZ" sz="6200" dirty="0" smtClean="0">
                <a:solidFill>
                  <a:srgbClr val="FFFF00"/>
                </a:solidFill>
              </a:rPr>
              <a:t>Example</a:t>
            </a:r>
          </a:p>
          <a:p>
            <a:endParaRPr lang="en-NZ" dirty="0" smtClean="0"/>
          </a:p>
          <a:p>
            <a:r>
              <a:rPr lang="en-US" dirty="0" smtClean="0"/>
              <a:t>‘</a:t>
            </a:r>
            <a:r>
              <a:rPr lang="en-US" sz="4900" dirty="0" smtClean="0">
                <a:solidFill>
                  <a:srgbClr val="FFFF00"/>
                </a:solidFill>
              </a:rPr>
              <a:t>Two searches on Google produce as much carbon dioxide as boiling a kettle, according to Harvard University physicist Alex </a:t>
            </a:r>
            <a:r>
              <a:rPr lang="en-US" sz="4900" dirty="0" err="1" smtClean="0">
                <a:solidFill>
                  <a:srgbClr val="FFFF00"/>
                </a:solidFill>
              </a:rPr>
              <a:t>Wissner</a:t>
            </a:r>
            <a:r>
              <a:rPr lang="en-US" sz="4900" dirty="0" smtClean="0">
                <a:solidFill>
                  <a:srgbClr val="FFFF00"/>
                </a:solidFill>
              </a:rPr>
              <a:t>-Gross. He claims that a typical search on a desktop computer produces about seven grams CO2 (powering computers, networks and servers) – Google, however, has calculated that a search uses 0.0003kWh of energy per search… equivalent to 0.2g of CO2.</a:t>
            </a:r>
            <a:endParaRPr lang="en-NZ" sz="4900" dirty="0" smtClean="0">
              <a:solidFill>
                <a:srgbClr val="FFFF00"/>
              </a:solidFill>
            </a:endParaRPr>
          </a:p>
          <a:p>
            <a:endParaRPr lang="en-NZ" dirty="0"/>
          </a:p>
        </p:txBody>
      </p:sp>
      <p:pic>
        <p:nvPicPr>
          <p:cNvPr id="4" name="Picture 1" descr="aberdeen-liquid_logo"/>
          <p:cNvPicPr>
            <a:picLocks noChangeAspect="1" noChangeArrowheads="1"/>
          </p:cNvPicPr>
          <p:nvPr/>
        </p:nvPicPr>
        <p:blipFill>
          <a:blip r:embed="rId4"/>
          <a:srcRect/>
          <a:stretch>
            <a:fillRect/>
          </a:stretch>
        </p:blipFill>
        <p:spPr bwMode="auto">
          <a:xfrm>
            <a:off x="0" y="6286522"/>
            <a:ext cx="714348" cy="57147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animEffect transition="in" filter="box(in)">
                                      <p:cBhvr>
                                        <p:cTn id="7" dur="500"/>
                                        <p:tgtEl>
                                          <p:spTgt spid="3">
                                            <p:txEl>
                                              <p:pRg st="9" end="9"/>
                                            </p:txEl>
                                          </p:spTgt>
                                        </p:tgtEl>
                                      </p:cBhvr>
                                    </p:animEffect>
                                  </p:childTnLst>
                                </p:cTn>
                              </p:par>
                              <p:par>
                                <p:cTn id="8" presetID="4" presetClass="entr" presetSubtype="16" fill="hold" nodeType="withEffect">
                                  <p:stCondLst>
                                    <p:cond delay="0"/>
                                  </p:stCondLst>
                                  <p:childTnLst>
                                    <p:set>
                                      <p:cBhvr>
                                        <p:cTn id="9" dur="1" fill="hold">
                                          <p:stCondLst>
                                            <p:cond delay="0"/>
                                          </p:stCondLst>
                                        </p:cTn>
                                        <p:tgtEl>
                                          <p:spTgt spid="3">
                                            <p:txEl>
                                              <p:pRg st="11" end="11"/>
                                            </p:txEl>
                                          </p:spTgt>
                                        </p:tgtEl>
                                        <p:attrNameLst>
                                          <p:attrName>style.visibility</p:attrName>
                                        </p:attrNameLst>
                                      </p:cBhvr>
                                      <p:to>
                                        <p:strVal val="visible"/>
                                      </p:to>
                                    </p:set>
                                    <p:animEffect transition="in" filter="box(in)">
                                      <p:cBhvr>
                                        <p:cTn id="10" dur="500"/>
                                        <p:tgtEl>
                                          <p:spTgt spid="3">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dirty="0" smtClean="0">
                <a:solidFill>
                  <a:srgbClr val="8BFFBF"/>
                </a:solidFill>
              </a:rPr>
              <a:t>Green Computing: How do we do it?</a:t>
            </a:r>
          </a:p>
        </p:txBody>
      </p:sp>
      <p:sp>
        <p:nvSpPr>
          <p:cNvPr id="3" name="Content Placeholder 2"/>
          <p:cNvSpPr>
            <a:spLocks noGrp="1"/>
          </p:cNvSpPr>
          <p:nvPr>
            <p:ph idx="1"/>
          </p:nvPr>
        </p:nvSpPr>
        <p:spPr/>
        <p:txBody>
          <a:bodyPr>
            <a:normAutofit fontScale="77500" lnSpcReduction="20000"/>
          </a:bodyPr>
          <a:lstStyle/>
          <a:p>
            <a:r>
              <a:rPr lang="en-US" dirty="0" smtClean="0"/>
              <a:t>Government initiatives: NZ :</a:t>
            </a:r>
            <a:r>
              <a:rPr lang="en-NZ" dirty="0" smtClean="0">
                <a:hlinkClick r:id="rId3"/>
              </a:rPr>
              <a:t>Digital Strategy 2.0</a:t>
            </a:r>
            <a:r>
              <a:rPr lang="en-NZ" dirty="0" smtClean="0"/>
              <a:t>.</a:t>
            </a:r>
            <a:endParaRPr lang="en-US" dirty="0" smtClean="0"/>
          </a:p>
          <a:p>
            <a:endParaRPr lang="en-US" dirty="0" smtClean="0"/>
          </a:p>
          <a:p>
            <a:endParaRPr lang="en-US" dirty="0" smtClean="0"/>
          </a:p>
          <a:p>
            <a:r>
              <a:rPr lang="en-US" dirty="0" err="1" smtClean="0"/>
              <a:t>Organisational</a:t>
            </a:r>
            <a:r>
              <a:rPr lang="en-US" dirty="0" smtClean="0"/>
              <a:t> initiatives: </a:t>
            </a:r>
            <a:r>
              <a:rPr lang="en-US" dirty="0" err="1" smtClean="0"/>
              <a:t>eg</a:t>
            </a:r>
            <a:r>
              <a:rPr lang="en-US" dirty="0" smtClean="0"/>
              <a:t>. Laptops instead of PCs, recycled paper, recycling old computers, LCD screens, energy star products, energy saving servers, ink jet printers instead of laser printers etc.</a:t>
            </a:r>
          </a:p>
          <a:p>
            <a:endParaRPr lang="en-US" dirty="0" smtClean="0"/>
          </a:p>
          <a:p>
            <a:endParaRPr lang="en-US" dirty="0" smtClean="0"/>
          </a:p>
          <a:p>
            <a:r>
              <a:rPr lang="en-US" dirty="0" smtClean="0">
                <a:solidFill>
                  <a:srgbClr val="FFFF00"/>
                </a:solidFill>
              </a:rPr>
              <a:t>Individual actions: things that we can do as individuals</a:t>
            </a:r>
          </a:p>
          <a:p>
            <a:endParaRPr lang="en-US" dirty="0" smtClean="0"/>
          </a:p>
          <a:p>
            <a:endParaRPr lang="en-US" dirty="0" smtClean="0"/>
          </a:p>
        </p:txBody>
      </p:sp>
      <p:pic>
        <p:nvPicPr>
          <p:cNvPr id="4" name="Picture 1" descr="aberdeen-liquid_logo"/>
          <p:cNvPicPr>
            <a:picLocks noChangeAspect="1" noChangeArrowheads="1"/>
          </p:cNvPicPr>
          <p:nvPr/>
        </p:nvPicPr>
        <p:blipFill>
          <a:blip r:embed="rId4"/>
          <a:srcRect/>
          <a:stretch>
            <a:fillRect/>
          </a:stretch>
        </p:blipFill>
        <p:spPr bwMode="auto">
          <a:xfrm>
            <a:off x="0" y="6096000"/>
            <a:ext cx="952500" cy="76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285728"/>
            <a:ext cx="7467600" cy="1143000"/>
          </a:xfrm>
        </p:spPr>
        <p:txBody>
          <a:bodyPr>
            <a:normAutofit fontScale="90000"/>
          </a:bodyPr>
          <a:lstStyle/>
          <a:p>
            <a:pPr algn="ctr"/>
            <a:r>
              <a:rPr lang="en-NZ" dirty="0" smtClean="0">
                <a:solidFill>
                  <a:srgbClr val="8BFFBF"/>
                </a:solidFill>
              </a:rPr>
              <a:t>Green Computing: Individual Actions</a:t>
            </a:r>
          </a:p>
        </p:txBody>
      </p:sp>
      <p:sp>
        <p:nvSpPr>
          <p:cNvPr id="3" name="Content Placeholder 2"/>
          <p:cNvSpPr>
            <a:spLocks noGrp="1"/>
          </p:cNvSpPr>
          <p:nvPr>
            <p:ph idx="1"/>
          </p:nvPr>
        </p:nvSpPr>
        <p:spPr/>
        <p:txBody>
          <a:bodyPr>
            <a:normAutofit fontScale="92500" lnSpcReduction="10000"/>
          </a:bodyPr>
          <a:lstStyle/>
          <a:p>
            <a:pPr>
              <a:buNone/>
            </a:pPr>
            <a:r>
              <a:rPr lang="en-US" dirty="0" smtClean="0"/>
              <a:t>Three areas that can be targeted:</a:t>
            </a:r>
          </a:p>
          <a:p>
            <a:pPr>
              <a:buNone/>
            </a:pPr>
            <a:endParaRPr lang="en-US" dirty="0" smtClean="0"/>
          </a:p>
          <a:p>
            <a:r>
              <a:rPr lang="en-US" dirty="0" smtClean="0"/>
              <a:t>conserving energy with your computer</a:t>
            </a:r>
          </a:p>
          <a:p>
            <a:pPr>
              <a:buNone/>
            </a:pPr>
            <a:endParaRPr lang="en-US" dirty="0" smtClean="0"/>
          </a:p>
          <a:p>
            <a:r>
              <a:rPr lang="en-US" dirty="0" smtClean="0"/>
              <a:t>reducing paper waste</a:t>
            </a:r>
          </a:p>
          <a:p>
            <a:pPr>
              <a:buNone/>
            </a:pPr>
            <a:endParaRPr lang="en-US" dirty="0" smtClean="0"/>
          </a:p>
          <a:p>
            <a:r>
              <a:rPr lang="en-US" dirty="0" smtClean="0"/>
              <a:t>reusing and recycling</a:t>
            </a:r>
          </a:p>
          <a:p>
            <a:endParaRPr lang="en-US" dirty="0" smtClean="0"/>
          </a:p>
          <a:p>
            <a:r>
              <a:rPr lang="en-US" dirty="0" smtClean="0">
                <a:solidFill>
                  <a:srgbClr val="FFFF00"/>
                </a:solidFill>
              </a:rPr>
              <a:t>Have a go at the quiz</a:t>
            </a:r>
          </a:p>
          <a:p>
            <a:pPr>
              <a:buNone/>
            </a:pPr>
            <a:endParaRPr lang="en-NZ" dirty="0" smtClean="0"/>
          </a:p>
          <a:p>
            <a:endParaRPr lang="en-NZ" dirty="0"/>
          </a:p>
        </p:txBody>
      </p:sp>
      <p:pic>
        <p:nvPicPr>
          <p:cNvPr id="4" name="Picture 1" descr="aberdeen-liquid_logo"/>
          <p:cNvPicPr>
            <a:picLocks noChangeAspect="1" noChangeArrowheads="1"/>
          </p:cNvPicPr>
          <p:nvPr/>
        </p:nvPicPr>
        <p:blipFill>
          <a:blip r:embed="rId3"/>
          <a:srcRect/>
          <a:stretch>
            <a:fillRect/>
          </a:stretch>
        </p:blipFill>
        <p:spPr bwMode="auto">
          <a:xfrm>
            <a:off x="0" y="6096000"/>
            <a:ext cx="952500" cy="762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additive="base">
                                        <p:cTn id="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anim calcmode="lin" valueType="num">
                                      <p:cBhvr additive="base">
                                        <p:cTn id="13"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2"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additive="base">
                                        <p:cTn id="19"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20"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anim calcmode="lin" valueType="num">
                                      <p:cBhvr additive="base">
                                        <p:cTn id="25"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2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NZ" sz="4100" dirty="0" smtClean="0">
                <a:solidFill>
                  <a:srgbClr val="8BFFBF"/>
                </a:solidFill>
              </a:rPr>
              <a:t>Conserving energy with your computer</a:t>
            </a:r>
          </a:p>
        </p:txBody>
      </p:sp>
      <p:sp>
        <p:nvSpPr>
          <p:cNvPr id="3" name="Content Placeholder 2"/>
          <p:cNvSpPr>
            <a:spLocks noGrp="1"/>
          </p:cNvSpPr>
          <p:nvPr>
            <p:ph idx="1"/>
          </p:nvPr>
        </p:nvSpPr>
        <p:spPr/>
        <p:txBody>
          <a:bodyPr>
            <a:normAutofit fontScale="77500" lnSpcReduction="20000"/>
          </a:bodyPr>
          <a:lstStyle/>
          <a:p>
            <a:pPr lvl="0"/>
            <a:r>
              <a:rPr lang="en-US" sz="2400" dirty="0" smtClean="0"/>
              <a:t>Use liquid-crystal-display (</a:t>
            </a:r>
            <a:r>
              <a:rPr lang="en-US" sz="2400" u="sng" dirty="0" smtClean="0">
                <a:hlinkClick r:id="rId3"/>
              </a:rPr>
              <a:t>LCD</a:t>
            </a:r>
            <a:r>
              <a:rPr lang="en-US" sz="2400" dirty="0" smtClean="0"/>
              <a:t>) monitors rather than cathode-ray-tube (</a:t>
            </a:r>
            <a:r>
              <a:rPr lang="en-US" sz="2400" u="sng" dirty="0" smtClean="0">
                <a:hlinkClick r:id="rId4"/>
              </a:rPr>
              <a:t>CRT</a:t>
            </a:r>
            <a:r>
              <a:rPr lang="en-US" sz="2400" dirty="0" smtClean="0"/>
              <a:t>) monitors.     </a:t>
            </a:r>
            <a:r>
              <a:rPr lang="en-US" sz="4000" dirty="0" smtClean="0">
                <a:solidFill>
                  <a:srgbClr val="FFFF00"/>
                </a:solidFill>
              </a:rPr>
              <a:t>√</a:t>
            </a:r>
          </a:p>
          <a:p>
            <a:r>
              <a:rPr lang="en-US" sz="2400" dirty="0" smtClean="0"/>
              <a:t>Use notebook computers rather than </a:t>
            </a:r>
            <a:r>
              <a:rPr lang="en-US" sz="2400" dirty="0" smtClean="0">
                <a:hlinkClick r:id="rId5"/>
              </a:rPr>
              <a:t>desktop computer</a:t>
            </a:r>
            <a:r>
              <a:rPr lang="en-US" sz="2400" dirty="0" smtClean="0"/>
              <a:t>s whenever possible.</a:t>
            </a:r>
            <a:endParaRPr lang="en-NZ" sz="2400" dirty="0" smtClean="0"/>
          </a:p>
          <a:p>
            <a:pPr lvl="0"/>
            <a:r>
              <a:rPr lang="en-NZ" sz="2400" dirty="0" smtClean="0"/>
              <a:t>Turn off your monitor </a:t>
            </a:r>
            <a:r>
              <a:rPr lang="en-NZ" sz="2400" dirty="0" smtClean="0">
                <a:solidFill>
                  <a:srgbClr val="FFFF00"/>
                </a:solidFill>
              </a:rPr>
              <a:t>especially at night</a:t>
            </a:r>
          </a:p>
          <a:p>
            <a:pPr lvl="0"/>
            <a:r>
              <a:rPr lang="en-NZ" sz="2400" dirty="0" smtClean="0"/>
              <a:t>Use black backgrounds for Word and your desk top (colour uses more pixels and energy) </a:t>
            </a:r>
            <a:r>
              <a:rPr lang="en-NZ" sz="2400" dirty="0" smtClean="0">
                <a:solidFill>
                  <a:srgbClr val="FFFF00"/>
                </a:solidFill>
              </a:rPr>
              <a:t>(See How to sheets)</a:t>
            </a:r>
          </a:p>
          <a:p>
            <a:pPr lvl="0"/>
            <a:r>
              <a:rPr lang="en-NZ" sz="2400" dirty="0" smtClean="0"/>
              <a:t>Use Black Google (</a:t>
            </a:r>
            <a:r>
              <a:rPr lang="en-NZ" sz="2400" dirty="0" err="1" smtClean="0"/>
              <a:t>Blackle</a:t>
            </a:r>
            <a:r>
              <a:rPr lang="en-NZ" sz="2400" dirty="0" smtClean="0"/>
              <a:t>) or Google Eco search</a:t>
            </a:r>
          </a:p>
          <a:p>
            <a:pPr lvl="0">
              <a:buNone/>
            </a:pPr>
            <a:r>
              <a:rPr lang="en-NZ" sz="2400" dirty="0" smtClean="0">
                <a:hlinkClick r:id="rId6"/>
              </a:rPr>
              <a:t> </a:t>
            </a:r>
          </a:p>
          <a:p>
            <a:pPr lvl="0">
              <a:buNone/>
            </a:pPr>
            <a:r>
              <a:rPr lang="en-NZ" sz="2400" dirty="0" smtClean="0">
                <a:hlinkClick r:id="rId6"/>
              </a:rPr>
              <a:t>http://www.blackle.com/</a:t>
            </a:r>
            <a:r>
              <a:rPr lang="en-NZ" sz="2400" dirty="0" smtClean="0"/>
              <a:t>  </a:t>
            </a:r>
            <a:r>
              <a:rPr lang="en-US" sz="2000" u="sng" dirty="0" smtClean="0">
                <a:hlinkClick r:id="rId7"/>
              </a:rPr>
              <a:t>EcoSearch.org</a:t>
            </a:r>
            <a:endParaRPr lang="en-US" sz="2000" u="sng" dirty="0" smtClean="0"/>
          </a:p>
          <a:p>
            <a:pPr lvl="0">
              <a:buNone/>
            </a:pPr>
            <a:endParaRPr lang="en-NZ" sz="2400" dirty="0" smtClean="0"/>
          </a:p>
          <a:p>
            <a:pPr lvl="0">
              <a:buNone/>
            </a:pPr>
            <a:endParaRPr lang="en-NZ" sz="2400" dirty="0" smtClean="0"/>
          </a:p>
          <a:p>
            <a:pPr lvl="0"/>
            <a:endParaRPr lang="en-NZ" sz="2400" dirty="0" smtClean="0"/>
          </a:p>
          <a:p>
            <a:pPr lvl="0">
              <a:buNone/>
            </a:pPr>
            <a:r>
              <a:rPr lang="en-NZ" sz="2400" dirty="0" smtClean="0">
                <a:solidFill>
                  <a:srgbClr val="FFFF00"/>
                </a:solidFill>
              </a:rPr>
              <a:t>These are just some ideas, there are many others such as adjusting computer settings. IRG are looking into the best way to implement this. Do not adjust them yourself!</a:t>
            </a:r>
          </a:p>
          <a:p>
            <a:endParaRPr lang="en-NZ" dirty="0"/>
          </a:p>
        </p:txBody>
      </p:sp>
      <p:pic>
        <p:nvPicPr>
          <p:cNvPr id="4" name="Picture 1" descr="aberdeen-liquid_logo"/>
          <p:cNvPicPr>
            <a:picLocks noChangeAspect="1" noChangeArrowheads="1"/>
          </p:cNvPicPr>
          <p:nvPr/>
        </p:nvPicPr>
        <p:blipFill>
          <a:blip r:embed="rId8"/>
          <a:srcRect/>
          <a:stretch>
            <a:fillRect/>
          </a:stretch>
        </p:blipFill>
        <p:spPr bwMode="auto">
          <a:xfrm>
            <a:off x="0" y="6324576"/>
            <a:ext cx="666780" cy="5334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sz="4100" dirty="0" smtClean="0">
                <a:solidFill>
                  <a:srgbClr val="8BFFBF"/>
                </a:solidFill>
              </a:rPr>
              <a:t>Reducing paper waste</a:t>
            </a:r>
          </a:p>
        </p:txBody>
      </p:sp>
      <p:sp>
        <p:nvSpPr>
          <p:cNvPr id="3" name="Content Placeholder 2"/>
          <p:cNvSpPr>
            <a:spLocks noGrp="1"/>
          </p:cNvSpPr>
          <p:nvPr>
            <p:ph idx="1"/>
          </p:nvPr>
        </p:nvSpPr>
        <p:spPr>
          <a:xfrm>
            <a:off x="457200" y="1357298"/>
            <a:ext cx="8258204" cy="5286412"/>
          </a:xfrm>
        </p:spPr>
        <p:txBody>
          <a:bodyPr>
            <a:normAutofit fontScale="85000" lnSpcReduction="10000"/>
          </a:bodyPr>
          <a:lstStyle/>
          <a:p>
            <a:r>
              <a:rPr lang="en-NZ" dirty="0" smtClean="0"/>
              <a:t>Do you really need to print the document?????</a:t>
            </a:r>
          </a:p>
          <a:p>
            <a:r>
              <a:rPr lang="en-NZ" dirty="0" smtClean="0"/>
              <a:t>Add a message to your emails</a:t>
            </a:r>
            <a:r>
              <a:rPr lang="en-NZ" dirty="0" smtClean="0">
                <a:solidFill>
                  <a:srgbClr val="92D050"/>
                </a:solidFill>
              </a:rPr>
              <a:t>: Please consider the environment : don't print this message, use your screen instead</a:t>
            </a:r>
          </a:p>
          <a:p>
            <a:r>
              <a:rPr lang="en-NZ" dirty="0" smtClean="0">
                <a:solidFill>
                  <a:srgbClr val="92D050"/>
                </a:solidFill>
              </a:rPr>
              <a:t> </a:t>
            </a:r>
            <a:r>
              <a:rPr lang="en-NZ" dirty="0" smtClean="0"/>
              <a:t>Print options: double sided (print to photocopier), put more than one page on a sheet</a:t>
            </a:r>
          </a:p>
          <a:p>
            <a:pPr lvl="0"/>
            <a:r>
              <a:rPr lang="en-US" dirty="0" smtClean="0"/>
              <a:t>Recycle waste paper.</a:t>
            </a:r>
          </a:p>
          <a:p>
            <a:r>
              <a:rPr lang="en-US" dirty="0" smtClean="0"/>
              <a:t>On larger documents, use smaller font sizes (consistent with readability) to save paper.</a:t>
            </a:r>
            <a:endParaRPr lang="en-NZ" dirty="0" smtClean="0"/>
          </a:p>
          <a:p>
            <a:pPr lvl="0"/>
            <a:r>
              <a:rPr lang="en-US" dirty="0" smtClean="0"/>
              <a:t>When general information-type documents must be shared within an office, try circulating them instead of making an individual copy for each person. This can also be done easily by e-mail.</a:t>
            </a:r>
            <a:endParaRPr lang="en-NZ" dirty="0" smtClean="0"/>
          </a:p>
          <a:p>
            <a:endParaRPr lang="en-NZ" dirty="0" smtClean="0"/>
          </a:p>
        </p:txBody>
      </p:sp>
      <p:pic>
        <p:nvPicPr>
          <p:cNvPr id="4" name="Picture 1" descr="aberdeen-liquid_logo"/>
          <p:cNvPicPr>
            <a:picLocks noChangeAspect="1" noChangeArrowheads="1"/>
          </p:cNvPicPr>
          <p:nvPr/>
        </p:nvPicPr>
        <p:blipFill>
          <a:blip r:embed="rId2"/>
          <a:srcRect/>
          <a:stretch>
            <a:fillRect/>
          </a:stretch>
        </p:blipFill>
        <p:spPr bwMode="auto">
          <a:xfrm>
            <a:off x="0" y="6267426"/>
            <a:ext cx="738218" cy="59057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NZ" sz="4100" dirty="0" smtClean="0">
                <a:solidFill>
                  <a:srgbClr val="8BFFBF"/>
                </a:solidFill>
              </a:rPr>
              <a:t>Reusing and recycling</a:t>
            </a:r>
          </a:p>
        </p:txBody>
      </p:sp>
      <p:sp>
        <p:nvSpPr>
          <p:cNvPr id="3" name="Content Placeholder 2"/>
          <p:cNvSpPr>
            <a:spLocks noGrp="1"/>
          </p:cNvSpPr>
          <p:nvPr>
            <p:ph idx="1"/>
          </p:nvPr>
        </p:nvSpPr>
        <p:spPr/>
        <p:txBody>
          <a:bodyPr>
            <a:normAutofit fontScale="92500" lnSpcReduction="20000"/>
          </a:bodyPr>
          <a:lstStyle/>
          <a:p>
            <a:r>
              <a:rPr lang="en-US" b="1" dirty="0" smtClean="0"/>
              <a:t>Recycling</a:t>
            </a:r>
            <a:r>
              <a:rPr lang="en-US" dirty="0" smtClean="0"/>
              <a:t> - When it’s time to dump that old system, don’t simply send it to the landfill.</a:t>
            </a:r>
            <a:endParaRPr lang="en-NZ" dirty="0" smtClean="0"/>
          </a:p>
          <a:p>
            <a:r>
              <a:rPr lang="en-US" dirty="0" err="1" smtClean="0"/>
              <a:t>eDay</a:t>
            </a:r>
            <a:r>
              <a:rPr lang="en-US" dirty="0" smtClean="0"/>
              <a:t> is a community initiative designed to raise awareness of the hazardous nature of electronic waste (e-waste), while offering an easy way for households to dispose of old computers and mobile phones in an environmentally sustainable manner. </a:t>
            </a:r>
          </a:p>
          <a:p>
            <a:r>
              <a:rPr lang="en-US" dirty="0" smtClean="0"/>
              <a:t>Mobile phones can be sent freepost to Starship Foundation.</a:t>
            </a:r>
          </a:p>
          <a:p>
            <a:r>
              <a:rPr lang="en-US" dirty="0" err="1" smtClean="0">
                <a:solidFill>
                  <a:srgbClr val="FFFF00"/>
                </a:solidFill>
              </a:rPr>
              <a:t>Remarkit</a:t>
            </a:r>
            <a:r>
              <a:rPr lang="en-US" dirty="0" smtClean="0">
                <a:solidFill>
                  <a:srgbClr val="FFFF00"/>
                </a:solidFill>
              </a:rPr>
              <a:t> Solutions</a:t>
            </a:r>
          </a:p>
          <a:p>
            <a:endParaRPr lang="en-NZ" dirty="0" smtClean="0"/>
          </a:p>
          <a:p>
            <a:endParaRPr lang="en-NZ"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1138</TotalTime>
  <Words>1653</Words>
  <Application>Microsoft Office PowerPoint</Application>
  <PresentationFormat>On-screen Show (4:3)</PresentationFormat>
  <Paragraphs>119</Paragraphs>
  <Slides>13</Slides>
  <Notes>7</Notes>
  <HiddenSlides>0</HiddenSlides>
  <MMClips>0</MMClip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Technic</vt:lpstr>
      <vt:lpstr>eTrends 2009</vt:lpstr>
      <vt:lpstr>Core Education Ten Trends for 2009</vt:lpstr>
      <vt:lpstr>What is Green Computing?</vt:lpstr>
      <vt:lpstr>Why Green Computing?</vt:lpstr>
      <vt:lpstr>Green Computing: How do we do it?</vt:lpstr>
      <vt:lpstr>Green Computing: Individual Actions</vt:lpstr>
      <vt:lpstr>Conserving energy with your computer</vt:lpstr>
      <vt:lpstr>Reducing paper waste</vt:lpstr>
      <vt:lpstr>Reusing and recycling</vt:lpstr>
      <vt:lpstr>Remarkit Solutions</vt:lpstr>
      <vt:lpstr>Exciting news</vt:lpstr>
      <vt:lpstr>The new recyclable MacBooks  </vt:lpstr>
      <vt:lpstr>Green Computing</vt:lpstr>
    </vt:vector>
  </TitlesOfParts>
  <Company>Ministry of Education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eTrends 2009</dc:title>
  <dc:creator>sharee chapman</dc:creator>
  <cp:lastModifiedBy>sharee chapman</cp:lastModifiedBy>
  <cp:revision>67</cp:revision>
  <dcterms:created xsi:type="dcterms:W3CDTF">2009-02-26T02:21:25Z</dcterms:created>
  <dcterms:modified xsi:type="dcterms:W3CDTF">2009-03-09T23:25:22Z</dcterms:modified>
</cp:coreProperties>
</file>